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61" r:id="rId2"/>
    <p:sldId id="259" r:id="rId3"/>
    <p:sldId id="260" r:id="rId4"/>
    <p:sldId id="277" r:id="rId5"/>
    <p:sldId id="262" r:id="rId6"/>
    <p:sldId id="275" r:id="rId7"/>
    <p:sldId id="271" r:id="rId8"/>
    <p:sldId id="264" r:id="rId9"/>
    <p:sldId id="265" r:id="rId10"/>
    <p:sldId id="266" r:id="rId11"/>
    <p:sldId id="279" r:id="rId12"/>
    <p:sldId id="257" r:id="rId13"/>
    <p:sldId id="269" r:id="rId14"/>
    <p:sldId id="267" r:id="rId15"/>
    <p:sldId id="276" r:id="rId16"/>
    <p:sldId id="274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369" autoAdjust="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0E5B21A-8D01-4638-8159-351A32E54238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6C4CE76E-D680-4BCF-B198-BC015F98F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93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6FA8EBF-D9FA-4054-9BE2-289AB5F889B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908"/>
            <a:ext cx="5438140" cy="446770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3D15B1E-B5E3-4E09-8D2C-591B19397F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31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F9925B-4078-4738-9D0E-A7F9710FBDC9}" type="slidenum">
              <a:rPr lang="de-DE" altLang="de-DE" sz="1200"/>
              <a:pPr/>
              <a:t>2</a:t>
            </a:fld>
            <a:endParaRPr lang="de-DE" altLang="de-DE" sz="12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ea typeface="ＭＳ Ｐゴシック" pitchFamily="34" charset="-128"/>
            </a:endParaRPr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B91878F-55AC-4CC4-8658-801A5365D84E}" type="slidenum">
              <a:rPr lang="de-DE" altLang="de-DE" sz="1200"/>
              <a:pPr/>
              <a:t>3</a:t>
            </a:fld>
            <a:endParaRPr lang="de-DE" altLang="de-DE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76265B9-6FD4-435F-A225-7084EBE790AC}" type="slidenum">
              <a:rPr lang="de-DE" altLang="de-DE" sz="1200"/>
              <a:pPr/>
              <a:t>5</a:t>
            </a:fld>
            <a:endParaRPr lang="de-DE" altLang="de-DE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dirty="0"/>
              <a:t>Lernvoraussetzung: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Hat das Kind Geschwister?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lange besucht es schon einen Kindergarten?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Gibt es </a:t>
            </a:r>
            <a:r>
              <a:rPr lang="de-DE" altLang="de-DE" dirty="0" err="1"/>
              <a:t>Allegien</a:t>
            </a:r>
            <a:r>
              <a:rPr lang="de-DE" altLang="de-DE" dirty="0"/>
              <a:t>/Krankheiten/Sehschwäche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Erfahrungen im Lernen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Besucht es zum Kindergarten noch andere </a:t>
            </a:r>
            <a:r>
              <a:rPr lang="de-DE" altLang="de-DE" dirty="0" err="1"/>
              <a:t>Instituationen</a:t>
            </a:r>
            <a:r>
              <a:rPr lang="de-DE" altLang="de-DE" dirty="0"/>
              <a:t>: Sportverein, Musikschule, </a:t>
            </a:r>
            <a:r>
              <a:rPr lang="de-DE" altLang="de-DE" dirty="0" err="1"/>
              <a:t>Kontiki</a:t>
            </a:r>
            <a:r>
              <a:rPr lang="de-DE" altLang="de-DE" dirty="0"/>
              <a:t>, </a:t>
            </a:r>
            <a:r>
              <a:rPr lang="de-DE" altLang="de-DE" dirty="0" err="1"/>
              <a:t>FbS</a:t>
            </a:r>
            <a:endParaRPr lang="de-DE" altLang="de-DE" dirty="0"/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Sprache: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Muttersprache/ Fremdsprache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Alter: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Gleicher Jahrgang = gleicher Wissens und Lernstand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Lust am Lernen: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Hängt auch von der Vorerfahrungen ab. 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schnell wurde Dinge gelernt? 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viel Unterstützung benötigt dieses Kind?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Vorwissen: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Kann es schon Lesen?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Kann es schon Rechnen?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geschickt ist der Umgang mit dem Stift/Schere?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Pfeil: Aus diesen Gründen ist es uns als Schule wichtig: „Nicht allen das Gleiche, sondern jedem das Seine!“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Und wenn man nach diesem Prinzip an das Kind herangeht ist es nicht richtig alle Kinder mit dem </a:t>
            </a:r>
            <a:r>
              <a:rPr lang="de-DE" altLang="de-DE" dirty="0" err="1"/>
              <a:t>selbern</a:t>
            </a:r>
            <a:r>
              <a:rPr lang="de-DE" altLang="de-DE" dirty="0"/>
              <a:t> Maßstab zu beurteilen aus diesem Grund war es für unsere Schule nur die logische Schlussfolgerung für eine Grundschule ohne Noten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>
                <a:ea typeface="ＭＳ Ｐゴシック" pitchFamily="34" charset="-128"/>
              </a:rPr>
              <a:t>sagt Schulleiter </a:t>
            </a: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2664D87-ADB7-405D-96B5-029218A24E31}" type="slidenum">
              <a:rPr lang="de-DE" altLang="de-DE" sz="1200"/>
              <a:pPr/>
              <a:t>12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ea typeface="ＭＳ Ｐゴシック" pitchFamily="34" charset="-128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F94CE2-74DB-4596-9BF8-AE3CC50A7D3A}" type="slidenum">
              <a:rPr lang="de-DE" altLang="de-DE" sz="1200"/>
              <a:pPr/>
              <a:t>13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C88C3E3-2129-4FE8-B693-27957B11933A}" type="slidenum">
              <a:rPr lang="de-DE" altLang="de-DE" sz="1200"/>
              <a:pPr/>
              <a:t>14</a:t>
            </a:fld>
            <a:endParaRPr lang="de-DE" altLang="de-DE" sz="12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DFF087-016E-4E69-8496-1551B0714CD1}" type="datetime1">
              <a:rPr lang="de-DE" smtClean="0"/>
              <a:t>04.03.2021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4BEE-4099-4BE0-8D6D-478F540FD279}" type="datetime1">
              <a:rPr lang="de-DE" smtClean="0"/>
              <a:t>04.03.2021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A189-6778-4699-B395-F2134218E691}" type="datetime1">
              <a:rPr lang="de-DE" smtClean="0"/>
              <a:t>04.03.2021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2E86-5312-4DFA-80A5-A33B9C920C6C}" type="datetime1">
              <a:rPr lang="de-DE" smtClean="0"/>
              <a:t>04.03.2021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321E-8787-43F3-8879-02D673E1A66C}" type="datetime1">
              <a:rPr lang="de-DE" smtClean="0"/>
              <a:t>04.03.2021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2AD-F91E-45ED-9E00-D0284D7D3555}" type="datetime1">
              <a:rPr lang="de-DE" smtClean="0"/>
              <a:t>04.03.2021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27A-7E71-4F59-A2D5-6C98B8D7DD0F}" type="datetime1">
              <a:rPr lang="de-DE" smtClean="0"/>
              <a:t>04.03.2021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80AB-4201-49AA-B9CF-63D2846F3FED}" type="datetime1">
              <a:rPr lang="de-DE" smtClean="0"/>
              <a:t>04.03.2021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04BC-4A94-46A4-987A-4E1C13A6FCB9}" type="datetime1">
              <a:rPr lang="de-DE" smtClean="0"/>
              <a:t>04.03.2021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32459C-71E8-4DDE-810A-1A685F74E57E}" type="datetime1">
              <a:rPr lang="de-DE" smtClean="0"/>
              <a:t>04.03.2021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6B4A58-13D1-449A-9D98-241D9EBB2CD0}" type="datetime1">
              <a:rPr lang="de-DE" smtClean="0"/>
              <a:t>04.03.2021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5E9EFF"/>
            </a:gs>
            <a:gs pos="60000">
              <a:srgbClr val="85C2FF">
                <a:alpha val="10000"/>
                <a:lumMod val="57000"/>
                <a:lumOff val="43000"/>
              </a:srgbClr>
            </a:gs>
            <a:gs pos="83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1AF365-DB07-4796-B8A8-43EE87D3E9AA}" type="datetime1">
              <a:rPr lang="de-DE" smtClean="0"/>
              <a:t>04.03.2021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3556" y="2132856"/>
            <a:ext cx="7772400" cy="1829761"/>
          </a:xfrm>
        </p:spPr>
        <p:txBody>
          <a:bodyPr/>
          <a:lstStyle/>
          <a:p>
            <a:pPr algn="ctr"/>
            <a:r>
              <a:rPr lang="de-DE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Grundschule Burgrieden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013402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chemeClr val="accent2">
                    <a:lumMod val="75000"/>
                  </a:schemeClr>
                </a:solidFill>
                <a:latin typeface="ABeeZee" panose="02000000000000000000" pitchFamily="2" charset="0"/>
              </a:rPr>
              <a:t>Herzlich Willkommen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536504" cy="229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0" y="548679"/>
            <a:ext cx="2466975" cy="1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5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99412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</a:t>
            </a:r>
            <a:br>
              <a:rPr lang="de-DE" sz="2700" dirty="0">
                <a:solidFill>
                  <a:srgbClr val="0070C0"/>
                </a:solidFill>
              </a:rPr>
            </a:br>
            <a:r>
              <a:rPr lang="de-DE" sz="3200" dirty="0">
                <a:solidFill>
                  <a:srgbClr val="0070C0"/>
                </a:solidFill>
              </a:rPr>
              <a:t>Kognitive Voraussetzungen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474067"/>
          </a:xfrm>
        </p:spPr>
        <p:txBody>
          <a:bodyPr/>
          <a:lstStyle/>
          <a:p>
            <a:r>
              <a:rPr lang="de-DE" dirty="0"/>
              <a:t>Mein Kind kann...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>
            <a:normAutofit/>
          </a:bodyPr>
          <a:lstStyle/>
          <a:p>
            <a:r>
              <a:rPr lang="de-DE" sz="2000" b="1" dirty="0"/>
              <a:t> sprachlich</a:t>
            </a:r>
          </a:p>
          <a:p>
            <a:pPr lvl="1"/>
            <a:r>
              <a:rPr lang="de-DE" sz="1800" dirty="0"/>
              <a:t>in ganzen Sätzen sprechen</a:t>
            </a:r>
          </a:p>
          <a:p>
            <a:pPr lvl="1"/>
            <a:r>
              <a:rPr lang="de-DE" sz="1800" dirty="0"/>
              <a:t>richtig sprechen (</a:t>
            </a:r>
            <a:r>
              <a:rPr lang="de-DE" sz="1600" i="1" dirty="0"/>
              <a:t>keine Babysprache)</a:t>
            </a:r>
          </a:p>
          <a:p>
            <a:pPr lvl="1"/>
            <a:r>
              <a:rPr lang="de-DE" sz="1800" dirty="0"/>
              <a:t>nacherzählen</a:t>
            </a:r>
          </a:p>
          <a:p>
            <a:pPr lvl="1"/>
            <a:r>
              <a:rPr lang="de-DE" sz="1800" dirty="0"/>
              <a:t>Anweisungen merken u. befolgen</a:t>
            </a:r>
          </a:p>
          <a:p>
            <a:r>
              <a:rPr lang="de-DE" sz="2000" b="1" dirty="0"/>
              <a:t>mathematisch</a:t>
            </a:r>
          </a:p>
          <a:p>
            <a:pPr lvl="1"/>
            <a:r>
              <a:rPr lang="de-DE" sz="1800" dirty="0"/>
              <a:t>bis 20 zählen (evtl. rückwärts)</a:t>
            </a:r>
          </a:p>
          <a:p>
            <a:pPr lvl="1"/>
            <a:r>
              <a:rPr lang="de-DE" sz="1800" dirty="0"/>
              <a:t>Mengen bis 4/5 simultan </a:t>
            </a:r>
            <a:br>
              <a:rPr lang="de-DE" sz="1800" dirty="0"/>
            </a:br>
            <a:r>
              <a:rPr lang="de-DE" sz="1800" dirty="0"/>
              <a:t>(= auf einen Blick) erfassen</a:t>
            </a:r>
          </a:p>
          <a:p>
            <a:pPr lvl="1"/>
            <a:r>
              <a:rPr lang="de-DE" sz="1800" dirty="0"/>
              <a:t>sich kleine Mengen vorstellen</a:t>
            </a:r>
          </a:p>
          <a:p>
            <a:pPr lvl="1"/>
            <a:r>
              <a:rPr lang="de-DE" sz="1800" dirty="0"/>
              <a:t>Formen benennen</a:t>
            </a:r>
          </a:p>
          <a:p>
            <a:pPr lvl="1"/>
            <a:r>
              <a:rPr lang="de-DE" sz="1800" dirty="0"/>
              <a:t>links / rechts unterscheiden </a:t>
            </a:r>
          </a:p>
          <a:p>
            <a:pPr lvl="1"/>
            <a:endParaRPr lang="de-DE" sz="1800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474067"/>
          </a:xfrm>
        </p:spPr>
        <p:txBody>
          <a:bodyPr>
            <a:normAutofit fontScale="92500"/>
          </a:bodyPr>
          <a:lstStyle/>
          <a:p>
            <a:r>
              <a:rPr lang="de-DE" dirty="0"/>
              <a:t>Wie kann ich mein Kind fördern…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19463" cy="4392488"/>
          </a:xfrm>
        </p:spPr>
        <p:txBody>
          <a:bodyPr>
            <a:normAutofit/>
          </a:bodyPr>
          <a:lstStyle/>
          <a:p>
            <a:r>
              <a:rPr lang="de-DE" sz="1800" b="1" dirty="0"/>
              <a:t>Tägliche Vorlesezeiten </a:t>
            </a:r>
            <a:br>
              <a:rPr lang="de-DE" sz="1800" dirty="0"/>
            </a:br>
            <a:r>
              <a:rPr lang="de-DE" sz="1800" dirty="0"/>
              <a:t>- nacherzählen lassen</a:t>
            </a:r>
            <a:br>
              <a:rPr lang="de-DE" sz="1800" dirty="0"/>
            </a:br>
            <a:r>
              <a:rPr lang="de-DE" sz="1800" dirty="0"/>
              <a:t>- Fragen zum Text beantworten lassen</a:t>
            </a:r>
          </a:p>
          <a:p>
            <a:r>
              <a:rPr lang="de-DE" sz="1800" dirty="0"/>
              <a:t>Bibliothek besuchen </a:t>
            </a:r>
          </a:p>
          <a:p>
            <a:r>
              <a:rPr lang="de-DE" sz="1800" dirty="0"/>
              <a:t>Lieder singen</a:t>
            </a:r>
          </a:p>
          <a:p>
            <a:r>
              <a:rPr lang="de-DE" sz="1800" dirty="0"/>
              <a:t>Reime sprechen /  Wörter klatschen </a:t>
            </a:r>
          </a:p>
          <a:p>
            <a:r>
              <a:rPr lang="de-DE" sz="1800" dirty="0"/>
              <a:t>Dinge nach Größe, Farbe ,Anzahl ordnen</a:t>
            </a:r>
          </a:p>
          <a:p>
            <a:r>
              <a:rPr lang="de-DE" sz="1800" dirty="0"/>
              <a:t>Muster legen</a:t>
            </a:r>
          </a:p>
          <a:p>
            <a:r>
              <a:rPr lang="de-DE" sz="1800" dirty="0"/>
              <a:t>Dinge zählen lassen</a:t>
            </a:r>
          </a:p>
          <a:p>
            <a:r>
              <a:rPr lang="de-DE" sz="1800" dirty="0"/>
              <a:t>Tisch decken (verteilen)</a:t>
            </a:r>
          </a:p>
          <a:p>
            <a:r>
              <a:rPr lang="de-DE" sz="1800" dirty="0"/>
              <a:t>Beim Einkauf selber bezahlen lassen</a:t>
            </a:r>
          </a:p>
          <a:p>
            <a:r>
              <a:rPr lang="de-DE" sz="1800" dirty="0"/>
              <a:t>Würfelspiele</a:t>
            </a:r>
          </a:p>
          <a:p>
            <a:r>
              <a:rPr lang="de-DE" sz="1800" dirty="0"/>
              <a:t>Farben/Formen benennen </a:t>
            </a:r>
            <a:br>
              <a:rPr lang="de-DE" sz="1800" dirty="0"/>
            </a:br>
            <a:r>
              <a:rPr lang="de-DE" sz="1800" dirty="0"/>
              <a:t>(Ich sehe was, …)</a:t>
            </a: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6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74058" y="2656536"/>
            <a:ext cx="8363272" cy="3658411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Bitte buchstabieren Sie </a:t>
            </a:r>
            <a:r>
              <a:rPr lang="de-DE" u="sng" dirty="0"/>
              <a:t>nicht</a:t>
            </a:r>
            <a:r>
              <a:rPr lang="de-DE" dirty="0"/>
              <a:t> mit Ihrem Kind, </a:t>
            </a:r>
          </a:p>
          <a:p>
            <a:pPr marL="109728" indent="0">
              <a:buNone/>
            </a:pPr>
            <a:r>
              <a:rPr lang="de-DE" dirty="0"/>
              <a:t>    sondern </a:t>
            </a:r>
            <a:r>
              <a:rPr lang="de-DE" b="1" dirty="0"/>
              <a:t>lautieren Sie</a:t>
            </a:r>
            <a:r>
              <a:rPr lang="de-DE" dirty="0"/>
              <a:t>.</a:t>
            </a:r>
          </a:p>
          <a:p>
            <a:pPr marL="109728" indent="0">
              <a:buNone/>
            </a:pPr>
            <a:r>
              <a:rPr lang="de-DE" dirty="0"/>
              <a:t>    Beispiel:   </a:t>
            </a:r>
            <a:r>
              <a:rPr lang="de-DE" b="1" dirty="0"/>
              <a:t>Beate  =&gt;</a:t>
            </a:r>
            <a:r>
              <a:rPr lang="de-DE" dirty="0"/>
              <a:t>  B -  e -  a -  t -  e    (Laute sprechen)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b="1" dirty="0"/>
              <a:t>    Nicht</a:t>
            </a:r>
            <a:r>
              <a:rPr lang="de-DE" dirty="0"/>
              <a:t> buchstabieren:   </a:t>
            </a:r>
            <a:r>
              <a:rPr lang="de-DE" dirty="0" err="1"/>
              <a:t>Be</a:t>
            </a:r>
            <a:r>
              <a:rPr lang="de-DE" dirty="0"/>
              <a:t>   e   a   </a:t>
            </a:r>
            <a:r>
              <a:rPr lang="de-DE" dirty="0" err="1"/>
              <a:t>te</a:t>
            </a:r>
            <a:r>
              <a:rPr lang="de-DE" dirty="0"/>
              <a:t>   e,</a:t>
            </a:r>
          </a:p>
          <a:p>
            <a:pPr marL="109728" indent="0">
              <a:buNone/>
            </a:pPr>
            <a:r>
              <a:rPr lang="de-DE" dirty="0"/>
              <a:t>  </a:t>
            </a:r>
          </a:p>
          <a:p>
            <a:pPr marL="109728" indent="0">
              <a:buNone/>
            </a:pPr>
            <a:r>
              <a:rPr lang="de-DE" dirty="0"/>
              <a:t>    ansonsten schreibt das Kind Beate so:  Bat </a:t>
            </a:r>
          </a:p>
          <a:p>
            <a:pPr marL="109728" indent="0">
              <a:buNone/>
            </a:pPr>
            <a:r>
              <a:rPr lang="de-DE" dirty="0"/>
              <a:t>                                                                         (</a:t>
            </a:r>
            <a:r>
              <a:rPr lang="de-DE" dirty="0" err="1"/>
              <a:t>Be</a:t>
            </a:r>
            <a:r>
              <a:rPr lang="de-DE" dirty="0"/>
              <a:t>-a-</a:t>
            </a:r>
            <a:r>
              <a:rPr lang="de-DE" dirty="0" err="1"/>
              <a:t>te</a:t>
            </a:r>
            <a:r>
              <a:rPr lang="de-DE" dirty="0"/>
              <a:t>)   </a:t>
            </a:r>
          </a:p>
          <a:p>
            <a:pPr marL="109728" indent="0">
              <a:buNone/>
            </a:pPr>
            <a:r>
              <a:rPr lang="de-DE" dirty="0"/>
              <a:t>                      </a:t>
            </a:r>
            <a:endParaRPr lang="de-DE" b="1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dirty="0"/>
              <a:t>Das sollten Sie beachten: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3962081" y="3645024"/>
            <a:ext cx="2194095" cy="50405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3962081" y="3645024"/>
            <a:ext cx="2194095" cy="62636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1" y="2060848"/>
            <a:ext cx="1369099" cy="122413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4" b="17782"/>
          <a:stretch/>
        </p:blipFill>
        <p:spPr>
          <a:xfrm>
            <a:off x="6409837" y="4684542"/>
            <a:ext cx="927547" cy="66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361375" y="274638"/>
            <a:ext cx="8325425" cy="106613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de-DE" altLang="de-DE" u="sng" dirty="0">
                <a:solidFill>
                  <a:srgbClr val="0070C0"/>
                </a:solidFill>
              </a:rPr>
              <a:t>Betreuungs-/Ganztagesangebot</a:t>
            </a:r>
          </a:p>
        </p:txBody>
      </p:sp>
      <p:sp>
        <p:nvSpPr>
          <p:cNvPr id="20484" name="Textfeld 4"/>
          <p:cNvSpPr txBox="1">
            <a:spLocks noChangeArrowheads="1"/>
          </p:cNvSpPr>
          <p:nvPr/>
        </p:nvSpPr>
        <p:spPr bwMode="auto">
          <a:xfrm>
            <a:off x="361375" y="1411961"/>
            <a:ext cx="8546029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lvl="2"/>
            <a:r>
              <a:rPr lang="de-DE" altLang="de-DE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Verlässliche Grundschule </a:t>
            </a:r>
            <a:r>
              <a:rPr lang="de-DE" altLang="de-DE" sz="1800" dirty="0">
                <a:latin typeface="+mn-lt"/>
              </a:rPr>
              <a:t>  </a:t>
            </a:r>
            <a:r>
              <a:rPr lang="de-DE" altLang="de-DE" dirty="0">
                <a:latin typeface="+mn-lt"/>
              </a:rPr>
              <a:t>(kostenpflichtig: 2 € pro Stunde)</a:t>
            </a:r>
            <a:endParaRPr lang="de-DE" altLang="de-DE" b="1" i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lvl="2"/>
            <a:r>
              <a:rPr lang="de-DE" altLang="de-DE" dirty="0">
                <a:latin typeface="+mn-lt"/>
              </a:rPr>
              <a:t>                      Frühbetreuung: 7.30 - 8.30 Uhr    </a:t>
            </a:r>
            <a:br>
              <a:rPr lang="de-DE" altLang="de-DE" dirty="0">
                <a:latin typeface="+mn-lt"/>
              </a:rPr>
            </a:br>
            <a:r>
              <a:rPr lang="de-DE" altLang="de-DE" dirty="0">
                <a:latin typeface="+mn-lt"/>
              </a:rPr>
              <a:t>                Mittagsbetreuung: 12.05 - 13.00 Uhr </a:t>
            </a:r>
            <a:r>
              <a:rPr lang="de-DE" altLang="de-DE" b="1" i="1" dirty="0">
                <a:latin typeface="+mn-lt"/>
              </a:rPr>
              <a:t> </a:t>
            </a:r>
          </a:p>
          <a:p>
            <a:pPr algn="l"/>
            <a:r>
              <a:rPr lang="de-DE" altLang="de-DE" sz="2400" b="1" dirty="0">
                <a:latin typeface="+mn-lt"/>
              </a:rPr>
              <a:t>Mittagsaufsicht </a:t>
            </a:r>
            <a:endParaRPr lang="de-DE" altLang="de-DE" sz="1800" b="1" dirty="0">
              <a:latin typeface="+mn-lt"/>
            </a:endParaRPr>
          </a:p>
          <a:p>
            <a:r>
              <a:rPr lang="de-DE" altLang="de-DE" sz="1800" dirty="0">
                <a:latin typeface="+mn-lt"/>
              </a:rPr>
              <a:t>                                               </a:t>
            </a:r>
            <a:r>
              <a:rPr lang="de-DE" altLang="de-DE" dirty="0">
                <a:latin typeface="+mn-lt"/>
              </a:rPr>
              <a:t>Mittagessen: 13 Uhr</a:t>
            </a:r>
          </a:p>
          <a:p>
            <a:r>
              <a:rPr lang="de-DE" altLang="de-DE" dirty="0">
                <a:latin typeface="+mn-lt"/>
              </a:rPr>
              <a:t>                     Hausaufgabenbetreuung: 13.30 - 14.30 Uhr  </a:t>
            </a:r>
            <a:endParaRPr lang="de-DE" altLang="de-DE" b="1" i="1" dirty="0">
              <a:latin typeface="+mn-lt"/>
            </a:endParaRPr>
          </a:p>
          <a:p>
            <a:r>
              <a:rPr lang="de-DE" altLang="de-DE" sz="2400" b="1" dirty="0">
                <a:latin typeface="+mn-lt"/>
              </a:rPr>
              <a:t>Ganztagesangebot</a:t>
            </a:r>
            <a:r>
              <a:rPr lang="de-DE" altLang="de-DE" sz="2400" b="1" i="1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(kostenlos)      14.30 bis 16.05 Uhr</a:t>
            </a:r>
            <a:endParaRPr lang="de-DE" altLang="de-DE" dirty="0"/>
          </a:p>
        </p:txBody>
      </p:sp>
      <p:pic>
        <p:nvPicPr>
          <p:cNvPr id="20485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6"/>
          <a:stretch/>
        </p:blipFill>
        <p:spPr bwMode="auto">
          <a:xfrm>
            <a:off x="5292080" y="4509120"/>
            <a:ext cx="3249612" cy="206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31" y="4112276"/>
            <a:ext cx="1716087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18" y="4326589"/>
            <a:ext cx="2481262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6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52928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altLang="de-DE" dirty="0">
                <a:solidFill>
                  <a:srgbClr val="0070C0"/>
                </a:solidFill>
              </a:rPr>
              <a:t>Schulanmeldung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400800" cy="388843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Bitte  </a:t>
            </a:r>
            <a:r>
              <a:rPr lang="de-DE" sz="2000" b="1" dirty="0"/>
              <a:t>schriftlich vom ____________</a:t>
            </a:r>
            <a:endParaRPr lang="de-DE" sz="2000" dirty="0"/>
          </a:p>
          <a:p>
            <a:pPr algn="l">
              <a:defRPr/>
            </a:pPr>
            <a:r>
              <a:rPr lang="de-DE" sz="2000" b="1" dirty="0"/>
              <a:t>      Benötigte Unterlagen: 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Kopie Geburtsurkunde / Familienstammbuch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Kopie </a:t>
            </a:r>
            <a:r>
              <a:rPr lang="de-DE" sz="2000" dirty="0" err="1"/>
              <a:t>Impfbuch</a:t>
            </a:r>
            <a:r>
              <a:rPr lang="de-DE" sz="2000" dirty="0"/>
              <a:t> (Nachweis: Masernimpfung)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ggf. Bescheinigung über das Sorgerecht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0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b="1" dirty="0"/>
              <a:t>Rückstellungen</a:t>
            </a:r>
            <a:r>
              <a:rPr lang="de-DE" sz="2000" dirty="0"/>
              <a:t> bitte telefonisch oder persönlich bei der Schulleitung beantragen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b="1" dirty="0"/>
              <a:t>Schulbezirkswechsel</a:t>
            </a:r>
            <a:r>
              <a:rPr lang="de-DE" sz="2000" dirty="0"/>
              <a:t> (am Wohnort) beantragen!</a:t>
            </a:r>
          </a:p>
          <a:p>
            <a:pPr marL="342900" indent="-342900" algn="l">
              <a:buFontTx/>
              <a:buAutoNum type="arabicPeriod"/>
              <a:defRPr/>
            </a:pPr>
            <a:endParaRPr lang="de-DE" sz="1800" dirty="0"/>
          </a:p>
          <a:p>
            <a:pPr marL="342900" indent="-342900" algn="l">
              <a:buFontTx/>
              <a:buAutoNum type="arabicPeriod"/>
              <a:defRPr/>
            </a:pPr>
            <a:endParaRPr lang="de-DE" sz="18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4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7244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081" y="404664"/>
            <a:ext cx="8243094" cy="11521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Schuladresse</a:t>
            </a:r>
          </a:p>
        </p:txBody>
      </p:sp>
      <p:sp>
        <p:nvSpPr>
          <p:cNvPr id="4099" name="Text Box 17"/>
          <p:cNvSpPr txBox="1">
            <a:spLocks noChangeArrowheads="1"/>
          </p:cNvSpPr>
          <p:nvPr/>
        </p:nvSpPr>
        <p:spPr bwMode="auto">
          <a:xfrm>
            <a:off x="395288" y="2060575"/>
            <a:ext cx="82089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</a:rPr>
              <a:t>Grundschule Burgrieden    		    Tel.: 07392/96992   -  0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Hauptstraße 44			    Rektorat:                   -23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88483 Burgrieden			    Sekretariat:              -29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					    Fax</a:t>
            </a:r>
            <a:r>
              <a:rPr lang="de-DE" altLang="de-DE" sz="2400" b="1" dirty="0">
                <a:latin typeface="+mn-lt"/>
              </a:rPr>
              <a:t>:</a:t>
            </a:r>
            <a:r>
              <a:rPr lang="de-DE" altLang="de-DE" sz="2400" dirty="0">
                <a:latin typeface="+mn-lt"/>
              </a:rPr>
              <a:t> 07392/96992   -30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latin typeface="+mn-lt"/>
            </a:endParaRPr>
          </a:p>
          <a:p>
            <a:pPr>
              <a:buFontTx/>
              <a:buNone/>
            </a:pPr>
            <a:r>
              <a:rPr lang="de-DE" altLang="de-DE" sz="2400" dirty="0">
                <a:latin typeface="+mn-lt"/>
              </a:rPr>
              <a:t>               </a:t>
            </a:r>
          </a:p>
          <a:p>
            <a:pPr>
              <a:buFontTx/>
              <a:buNone/>
            </a:pPr>
            <a:r>
              <a:rPr lang="de-DE" altLang="de-DE" sz="2400" b="1" dirty="0">
                <a:latin typeface="+mn-lt"/>
              </a:rPr>
              <a:t>                    Email: </a:t>
            </a:r>
            <a:r>
              <a:rPr lang="de-DE" altLang="de-DE" sz="2400" dirty="0">
                <a:latin typeface="+mn-lt"/>
              </a:rPr>
              <a:t>oliver.gutekunst@rottalschule.de</a:t>
            </a:r>
          </a:p>
          <a:p>
            <a:pPr>
              <a:buFontTx/>
              <a:buNone/>
            </a:pPr>
            <a:r>
              <a:rPr lang="de-DE" altLang="de-DE" sz="2400" dirty="0">
                <a:latin typeface="+mn-lt"/>
              </a:rPr>
              <a:t>                    </a:t>
            </a:r>
            <a:r>
              <a:rPr lang="de-DE" altLang="de-DE" sz="2400" b="1" dirty="0">
                <a:latin typeface="+mn-lt"/>
              </a:rPr>
              <a:t>Homepage:</a:t>
            </a:r>
            <a:r>
              <a:rPr lang="de-DE" altLang="de-DE" sz="2400" dirty="0">
                <a:latin typeface="+mn-lt"/>
              </a:rPr>
              <a:t> www.rottalschule.de</a:t>
            </a:r>
          </a:p>
          <a:p>
            <a:pPr>
              <a:buFontTx/>
              <a:buNone/>
            </a:pPr>
            <a:endParaRPr lang="de-DE" altLang="de-DE" sz="2400" i="1" dirty="0">
              <a:latin typeface="+mn-lt"/>
            </a:endParaRPr>
          </a:p>
          <a:p>
            <a:pPr algn="ctr">
              <a:buFontTx/>
              <a:buNone/>
            </a:pPr>
            <a:r>
              <a:rPr lang="de-DE" altLang="de-DE" sz="2400" i="1" dirty="0">
                <a:latin typeface="+mn-lt"/>
              </a:rPr>
              <a:t>Schulleiter: Oliver </a:t>
            </a:r>
            <a:r>
              <a:rPr lang="de-DE" altLang="de-DE" sz="2400" i="1" dirty="0" err="1">
                <a:latin typeface="+mn-lt"/>
              </a:rPr>
              <a:t>Gutekunst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                    </a:t>
            </a:r>
          </a:p>
        </p:txBody>
      </p:sp>
      <p:cxnSp>
        <p:nvCxnSpPr>
          <p:cNvPr id="4100" name="Gerade Verbindung 2"/>
          <p:cNvCxnSpPr>
            <a:cxnSpLocks noChangeShapeType="1"/>
          </p:cNvCxnSpPr>
          <p:nvPr/>
        </p:nvCxnSpPr>
        <p:spPr bwMode="auto">
          <a:xfrm>
            <a:off x="179388" y="1773238"/>
            <a:ext cx="8713787" cy="0"/>
          </a:xfrm>
          <a:prstGeom prst="line">
            <a:avLst/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89" y="4573420"/>
            <a:ext cx="1655986" cy="16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Ein Tag ohne Vorlesen ist ein verlorener Tag.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Achten Sie auf den Medienkonsum Ihres Kindes!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Bleiben Sie gelassen und genießen Sie die Zeit mit Ihrem Kind.</a:t>
            </a:r>
            <a:br>
              <a:rPr lang="de-DE" dirty="0"/>
            </a:br>
            <a:endParaRPr lang="de-DE" dirty="0"/>
          </a:p>
          <a:p>
            <a:pPr marL="624078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11569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Gedanken zum Schluss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113612"/>
            <a:ext cx="4624154" cy="310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4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3828" y="311239"/>
            <a:ext cx="8352928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de-DE" sz="7200" dirty="0">
                <a:solidFill>
                  <a:srgbClr val="0070C0"/>
                </a:solidFill>
              </a:rPr>
              <a:t>Fragen </a:t>
            </a:r>
            <a:r>
              <a:rPr lang="de-DE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r>
              <a:rPr lang="de-DE" sz="7200" dirty="0">
                <a:solidFill>
                  <a:srgbClr val="0070C0"/>
                </a:solidFill>
              </a:rPr>
              <a:t> </a:t>
            </a:r>
            <a:r>
              <a:rPr lang="de-DE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r>
              <a:rPr lang="de-DE" sz="7200" dirty="0">
                <a:solidFill>
                  <a:srgbClr val="0070C0"/>
                </a:solidFill>
              </a:rPr>
              <a:t> </a:t>
            </a:r>
            <a:r>
              <a:rPr lang="de-DE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Bitte wenden Sie sich mit Ihren Fragen und Anliegen vertrauensvoll an die Schulleitung!</a:t>
            </a:r>
          </a:p>
          <a:p>
            <a:pPr algn="ctr"/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7768"/>
            <a:ext cx="8255544" cy="9269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Themen 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11560" y="1484784"/>
            <a:ext cx="792088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Kooperation Kindergarten – Schule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Schulpflicht/ Rückstellung/vorzeitige Einschulung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Mein Kind kommt in die Schule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Betreuungs- und Ganztagesangebote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Termine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428284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/>
          <p:nvPr/>
        </p:nvSpPr>
        <p:spPr>
          <a:xfrm rot="10800000">
            <a:off x="204649" y="2745212"/>
            <a:ext cx="8641431" cy="3853166"/>
          </a:xfrm>
          <a:prstGeom prst="triangle">
            <a:avLst>
              <a:gd name="adj" fmla="val 498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04649" y="1628800"/>
            <a:ext cx="374454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200" dirty="0">
                <a:latin typeface="+mn-lt"/>
                <a:cs typeface="Arial" charset="0"/>
              </a:rPr>
              <a:t>Kindergarten St. Alban </a:t>
            </a:r>
            <a:br>
              <a:rPr lang="de-DE" altLang="de-DE" sz="2200" dirty="0">
                <a:latin typeface="+mn-lt"/>
                <a:cs typeface="Arial" charset="0"/>
              </a:rPr>
            </a:br>
            <a:r>
              <a:rPr lang="de-DE" altLang="de-DE" sz="2200" dirty="0">
                <a:latin typeface="+mn-lt"/>
                <a:cs typeface="Arial" charset="0"/>
              </a:rPr>
              <a:t> Kindergarten Villa Regenbogen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027329" y="1640342"/>
            <a:ext cx="3817119" cy="10849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800" dirty="0"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  <a:cs typeface="Arial" charset="0"/>
              </a:rPr>
              <a:t>Grundschule Burgrieden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100" dirty="0">
              <a:cs typeface="Arial" charset="0"/>
            </a:endParaRP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2483768" y="2758486"/>
            <a:ext cx="540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Kooperationstreffen und Austausch</a:t>
            </a:r>
            <a:br>
              <a:rPr lang="de-DE" altLang="de-DE" sz="2000" dirty="0">
                <a:latin typeface="+mn-lt"/>
                <a:cs typeface="Arial" charset="0"/>
              </a:rPr>
            </a:br>
            <a:r>
              <a:rPr lang="de-DE" altLang="de-DE" sz="2000" dirty="0">
                <a:latin typeface="+mn-lt"/>
                <a:cs typeface="Arial" charset="0"/>
              </a:rPr>
              <a:t>zwischen Erzieherinnen / Koop-Lehrerin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Lehrerin besucht die Vorschulgruppen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Einzelbeobachtungen (bei Bedarf)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Vorschulkinder besuchen die Schule</a:t>
            </a:r>
          </a:p>
          <a:p>
            <a:pPr lvl="2"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gemeinsamer </a:t>
            </a:r>
            <a:br>
              <a:rPr lang="de-DE" altLang="de-DE" sz="2000" dirty="0">
                <a:latin typeface="+mn-lt"/>
                <a:cs typeface="Arial" charset="0"/>
              </a:rPr>
            </a:br>
            <a:r>
              <a:rPr lang="de-DE" altLang="de-DE" sz="2000" dirty="0">
                <a:latin typeface="+mn-lt"/>
                <a:cs typeface="Arial" charset="0"/>
              </a:rPr>
              <a:t>Elternabend </a:t>
            </a:r>
          </a:p>
        </p:txBody>
      </p:sp>
      <p:sp>
        <p:nvSpPr>
          <p:cNvPr id="9222" name="Titel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281267" cy="10081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de-DE" altLang="de-DE" sz="4000" dirty="0">
                <a:solidFill>
                  <a:srgbClr val="0070C0"/>
                </a:solidFill>
              </a:rPr>
              <a:t>Kooperation Kindergarten - Schule</a:t>
            </a:r>
          </a:p>
        </p:txBody>
      </p:sp>
    </p:spTree>
    <p:extLst>
      <p:ext uri="{BB962C8B-B14F-4D97-AF65-F5344CB8AC3E}">
        <p14:creationId xmlns:p14="http://schemas.microsoft.com/office/powerpoint/2010/main" val="165437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/>
              <a:t>Okt./Nov./Dez.: </a:t>
            </a:r>
            <a:r>
              <a:rPr lang="de-DE" sz="2000" dirty="0"/>
              <a:t>Koop-Lehrerin besucht die Vorschulgruppen  </a:t>
            </a:r>
          </a:p>
          <a:p>
            <a:r>
              <a:rPr lang="de-DE" sz="2000" b="1" dirty="0"/>
              <a:t>Feb./ März:  </a:t>
            </a:r>
            <a:r>
              <a:rPr lang="de-DE" sz="2000" dirty="0"/>
              <a:t>Bei Bedarf Einzelbeobachtungen und Elterngespräche</a:t>
            </a:r>
          </a:p>
          <a:p>
            <a:r>
              <a:rPr lang="de-DE" sz="2000" b="1" dirty="0"/>
              <a:t>30.Jan.</a:t>
            </a:r>
            <a:r>
              <a:rPr lang="de-DE" sz="2000" dirty="0"/>
              <a:t>: Elternabend entfällt wegen Corona</a:t>
            </a:r>
          </a:p>
          <a:p>
            <a:r>
              <a:rPr lang="de-DE" sz="2000" b="1" dirty="0"/>
              <a:t>ab __ März  </a:t>
            </a:r>
            <a:r>
              <a:rPr lang="de-DE" sz="2000" dirty="0"/>
              <a:t>: schriftliche Schulanmeldung </a:t>
            </a:r>
          </a:p>
          <a:p>
            <a:r>
              <a:rPr lang="de-DE" sz="2000" b="1" dirty="0"/>
              <a:t>Mai/Juni:</a:t>
            </a:r>
            <a:r>
              <a:rPr lang="de-DE" sz="2000" dirty="0"/>
              <a:t> Koop-Lehrerin besucht die Vorschulgruppen </a:t>
            </a:r>
          </a:p>
          <a:p>
            <a:r>
              <a:rPr lang="de-DE" sz="2000" b="1" dirty="0"/>
              <a:t>Juni:</a:t>
            </a:r>
            <a:r>
              <a:rPr lang="de-DE" sz="2000" dirty="0"/>
              <a:t>  Vorschulkinder besuchen die Grundschule</a:t>
            </a:r>
          </a:p>
          <a:p>
            <a:r>
              <a:rPr lang="de-DE" sz="2000" b="1" dirty="0"/>
              <a:t>Juli:</a:t>
            </a:r>
            <a:r>
              <a:rPr lang="de-DE" sz="2000" dirty="0"/>
              <a:t> Einteilung der Klassen </a:t>
            </a:r>
            <a:br>
              <a:rPr lang="de-DE" sz="2000" dirty="0"/>
            </a:br>
            <a:r>
              <a:rPr lang="de-DE" sz="2000" dirty="0"/>
              <a:t>        Zusendung der Materialliste und Einladung zur Einschulungsfeier</a:t>
            </a:r>
          </a:p>
          <a:p>
            <a:r>
              <a:rPr lang="de-DE" sz="2000" b="1" dirty="0"/>
              <a:t>14. Sept.: </a:t>
            </a:r>
            <a:r>
              <a:rPr lang="de-DE" sz="2000" dirty="0"/>
              <a:t>1. Elternabend (vor der Einschulung)</a:t>
            </a:r>
          </a:p>
          <a:p>
            <a:r>
              <a:rPr lang="de-DE" sz="2000" b="1" dirty="0"/>
              <a:t>16. Sept.: </a:t>
            </a:r>
            <a:r>
              <a:rPr lang="de-DE" sz="2000" dirty="0"/>
              <a:t>Einschulung und 1. Schulstunde</a:t>
            </a:r>
          </a:p>
          <a:p>
            <a:r>
              <a:rPr lang="de-DE" sz="2000" b="1"/>
              <a:t>ab 20. </a:t>
            </a:r>
            <a:r>
              <a:rPr lang="de-DE" sz="2000" b="1" dirty="0"/>
              <a:t>Sept.: </a:t>
            </a:r>
            <a:r>
              <a:rPr lang="de-DE" sz="2000" dirty="0"/>
              <a:t>Kind besucht die 1. Klasse nach Stundenplan</a:t>
            </a:r>
          </a:p>
          <a:p>
            <a:endParaRPr lang="de-DE" sz="2000" dirty="0"/>
          </a:p>
          <a:p>
            <a:pPr marL="109728" indent="0">
              <a:buNone/>
            </a:pPr>
            <a:r>
              <a:rPr lang="de-DE" sz="1800" i="1" dirty="0"/>
              <a:t>            Alle Termine können aufgrund der Corona-Pandemie variieren.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Kooperationskalender / Termine</a:t>
            </a:r>
          </a:p>
        </p:txBody>
      </p:sp>
    </p:spTree>
    <p:extLst>
      <p:ext uri="{BB962C8B-B14F-4D97-AF65-F5344CB8AC3E}">
        <p14:creationId xmlns:p14="http://schemas.microsoft.com/office/powerpoint/2010/main" val="38734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427" y="574660"/>
            <a:ext cx="8713787" cy="9821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Schulpflicht / vorzeitige Einschulung</a:t>
            </a: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1117600" y="220503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FF0000"/>
              </a:solidFill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32264" y="2060848"/>
            <a:ext cx="82089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None/>
            </a:pPr>
            <a:r>
              <a:rPr lang="de-DE" altLang="de-DE" sz="2400" b="1" dirty="0"/>
              <a:t>         </a:t>
            </a:r>
            <a:r>
              <a:rPr lang="de-DE" altLang="de-DE" sz="2800" b="1" dirty="0">
                <a:latin typeface="Calibri" panose="020F0502020204030204" pitchFamily="34" charset="0"/>
              </a:rPr>
              <a:t>Schulpflicht: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 altLang="de-DE" sz="2000" dirty="0">
                <a:latin typeface="Calibri" panose="020F0502020204030204" pitchFamily="34" charset="0"/>
              </a:rPr>
              <a:t>Kinder, die bis zum </a:t>
            </a:r>
            <a:r>
              <a:rPr lang="de-DE" altLang="de-DE" sz="2000" b="1" dirty="0">
                <a:latin typeface="Calibri" panose="020F0502020204030204" pitchFamily="34" charset="0"/>
              </a:rPr>
              <a:t>31. Juli. 2021 das 6. Lebensjahr vollendet</a:t>
            </a:r>
            <a:r>
              <a:rPr lang="de-DE" altLang="de-DE" sz="2000" dirty="0">
                <a:latin typeface="Calibri" panose="020F0502020204030204" pitchFamily="34" charset="0"/>
              </a:rPr>
              <a:t> haben oder im Vorjahr  zurückgestellt wurden</a:t>
            </a:r>
          </a:p>
          <a:p>
            <a:pPr lvl="1" indent="0">
              <a:buNone/>
            </a:pPr>
            <a:endParaRPr lang="de-DE" altLang="de-DE" b="1" dirty="0">
              <a:latin typeface="Calibri" panose="020F0502020204030204" pitchFamily="34" charset="0"/>
            </a:endParaRPr>
          </a:p>
          <a:p>
            <a:pPr lvl="1" indent="0">
              <a:buNone/>
            </a:pPr>
            <a:r>
              <a:rPr lang="de-DE" altLang="de-DE" b="1" dirty="0">
                <a:latin typeface="Calibri" panose="020F0502020204030204" pitchFamily="34" charset="0"/>
              </a:rPr>
              <a:t>Vorzeitige Einschulung: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 altLang="de-DE" sz="2000" dirty="0">
                <a:latin typeface="Calibri" panose="020F0502020204030204" pitchFamily="34" charset="0"/>
              </a:rPr>
              <a:t>„Kann-Kinder“, die nach dem 1. August geboren sind,</a:t>
            </a:r>
            <a:br>
              <a:rPr lang="de-DE" altLang="de-DE" sz="2000" dirty="0">
                <a:latin typeface="Calibri" panose="020F0502020204030204" pitchFamily="34" charset="0"/>
              </a:rPr>
            </a:br>
            <a:r>
              <a:rPr lang="de-DE" altLang="de-DE" sz="2000" dirty="0">
                <a:latin typeface="Calibri" panose="020F0502020204030204" pitchFamily="34" charset="0"/>
              </a:rPr>
              <a:t>können auf Antrag der Eltern und nach Rücksprache</a:t>
            </a:r>
            <a:r>
              <a:rPr lang="de-DE" altLang="de-DE" sz="2000" b="1" dirty="0">
                <a:latin typeface="Calibri" panose="020F0502020204030204" pitchFamily="34" charset="0"/>
              </a:rPr>
              <a:t>  </a:t>
            </a:r>
            <a:r>
              <a:rPr lang="de-DE" altLang="de-DE" sz="2000" dirty="0">
                <a:latin typeface="Calibri" panose="020F0502020204030204" pitchFamily="34" charset="0"/>
              </a:rPr>
              <a:t>vorzeitig eingeschult werden. </a:t>
            </a:r>
            <a:r>
              <a:rPr lang="de-DE" sz="2000" dirty="0">
                <a:latin typeface="+mn-lt"/>
                <a:cs typeface="Arial" panose="020B0604020202020204" pitchFamily="34" charset="0"/>
              </a:rPr>
              <a:t>Über die vorzeitige Einschulung entscheidet die Schulleitung.</a:t>
            </a:r>
          </a:p>
          <a:p>
            <a:pPr lvl="1" indent="0">
              <a:buNone/>
            </a:pPr>
            <a:r>
              <a:rPr lang="de-DE" altLang="de-DE" sz="2000" dirty="0">
                <a:latin typeface="Calibri" panose="020F0502020204030204" pitchFamily="34" charset="0"/>
              </a:rPr>
              <a:t>.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de-DE" altLang="de-DE" sz="3200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346448" y="1628800"/>
            <a:ext cx="7797552" cy="4248472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de-DE" sz="2000" b="1" dirty="0">
                <a:cs typeface="Arial" panose="020B0604020202020204" pitchFamily="34" charset="0"/>
              </a:rPr>
              <a:t>Rückstellungen: </a:t>
            </a:r>
            <a:br>
              <a:rPr lang="de-DE" sz="2000" b="1" dirty="0">
                <a:cs typeface="Arial" panose="020B0604020202020204" pitchFamily="34" charset="0"/>
              </a:rPr>
            </a:br>
            <a:r>
              <a:rPr lang="de-DE" sz="2000" b="1" dirty="0">
                <a:cs typeface="Arial" panose="020B0604020202020204" pitchFamily="34" charset="0"/>
              </a:rPr>
              <a:t>- </a:t>
            </a:r>
            <a:r>
              <a:rPr lang="de-DE" altLang="de-DE" sz="2000" dirty="0">
                <a:latin typeface="Calibri" panose="020F0502020204030204" pitchFamily="34" charset="0"/>
              </a:rPr>
              <a:t>Kinder, die noch nicht „schulreif“ erscheinen, können </a:t>
            </a:r>
            <a:br>
              <a:rPr lang="de-DE" altLang="de-DE" sz="2000" dirty="0">
                <a:latin typeface="Calibri" panose="020F0502020204030204" pitchFamily="34" charset="0"/>
              </a:rPr>
            </a:br>
            <a:r>
              <a:rPr lang="de-DE" altLang="de-DE" sz="2000" dirty="0">
                <a:latin typeface="Calibri" panose="020F0502020204030204" pitchFamily="34" charset="0"/>
              </a:rPr>
              <a:t>  (auf Antrag bei der Schulleitung) zurückgestellt werden.</a:t>
            </a:r>
            <a:endParaRPr lang="de-DE" sz="2000" b="1" dirty="0">
              <a:cs typeface="Arial" panose="020B0604020202020204" pitchFamily="34" charset="0"/>
            </a:endParaRPr>
          </a:p>
          <a:p>
            <a:r>
              <a:rPr lang="de-DE" sz="2000" b="1" dirty="0">
                <a:cs typeface="Arial" panose="020B0604020202020204" pitchFamily="34" charset="0"/>
              </a:rPr>
              <a:t>Gründe für Rückstellungen sind</a:t>
            </a:r>
            <a:r>
              <a:rPr lang="de-DE" sz="2000" dirty="0">
                <a:cs typeface="Arial" panose="020B0604020202020204" pitchFamily="34" charset="0"/>
              </a:rPr>
              <a:t>: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- das Kind ist sozial- emotional noch nicht „schulbereit“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- das Kind benötigt gezielte Förderung (Logo-, Ergotherapie,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   Frühförderung, Grundschulförderklasse)</a:t>
            </a:r>
          </a:p>
          <a:p>
            <a:r>
              <a:rPr lang="de-DE" sz="2000" dirty="0">
                <a:cs typeface="Arial" panose="020B0604020202020204" pitchFamily="34" charset="0"/>
              </a:rPr>
              <a:t>Besuch der </a:t>
            </a:r>
            <a:r>
              <a:rPr lang="de-DE" sz="2000" b="1" dirty="0">
                <a:cs typeface="Arial" panose="020B0604020202020204" pitchFamily="34" charset="0"/>
              </a:rPr>
              <a:t>Grundschulförderklasse</a:t>
            </a:r>
            <a:r>
              <a:rPr lang="de-DE" sz="2000" dirty="0">
                <a:cs typeface="Arial" panose="020B0604020202020204" pitchFamily="34" charset="0"/>
              </a:rPr>
              <a:t> in Laupheim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(Abwechslung zwischen gezielter Förderung und Freispiel,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Arbeit in Kleingruppen =&gt; Antrag über Schule)</a:t>
            </a:r>
          </a:p>
          <a:p>
            <a:r>
              <a:rPr lang="de-DE" sz="2000" dirty="0">
                <a:cs typeface="Arial" panose="020B0604020202020204" pitchFamily="34" charset="0"/>
              </a:rPr>
              <a:t>Klärung des </a:t>
            </a:r>
            <a:r>
              <a:rPr lang="de-DE" sz="2000" b="1" dirty="0">
                <a:cs typeface="Arial" panose="020B0604020202020204" pitchFamily="34" charset="0"/>
              </a:rPr>
              <a:t>Anspruchs auf ein sonderpädagogisches Bildungsangebot</a:t>
            </a:r>
            <a:r>
              <a:rPr lang="de-DE" sz="2000" dirty="0">
                <a:cs typeface="Arial" panose="020B0604020202020204" pitchFamily="34" charset="0"/>
              </a:rPr>
              <a:t> (bis spätestens 1. Februar 2020</a:t>
            </a:r>
            <a:r>
              <a:rPr lang="de-DE" sz="2000" dirty="0"/>
              <a:t>) </a:t>
            </a:r>
          </a:p>
          <a:p>
            <a:r>
              <a:rPr lang="de-DE" sz="2000" b="1" dirty="0">
                <a:cs typeface="Arial" panose="020B0604020202020204" pitchFamily="34" charset="0"/>
              </a:rPr>
              <a:t>Inklusive Beschulung</a:t>
            </a:r>
            <a:r>
              <a:rPr lang="de-DE" sz="2000" dirty="0">
                <a:cs typeface="Arial" panose="020B0604020202020204" pitchFamily="34" charset="0"/>
              </a:rPr>
              <a:t> / </a:t>
            </a:r>
            <a:r>
              <a:rPr lang="de-DE" sz="2000" b="1" dirty="0">
                <a:cs typeface="Arial" panose="020B0604020202020204" pitchFamily="34" charset="0"/>
              </a:rPr>
              <a:t>Besuch eines SBBZ</a:t>
            </a:r>
            <a:r>
              <a:rPr lang="de-DE" sz="2000" dirty="0">
                <a:cs typeface="Arial" panose="020B0604020202020204" pitchFamily="34" charset="0"/>
              </a:rPr>
              <a:t> (solange wie nötig)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Rückstellung/Grundschulförderklasse/ sonderpädagogisches Bildungsangebot</a:t>
            </a:r>
          </a:p>
        </p:txBody>
      </p:sp>
    </p:spTree>
    <p:extLst>
      <p:ext uri="{BB962C8B-B14F-4D97-AF65-F5344CB8AC3E}">
        <p14:creationId xmlns:p14="http://schemas.microsoft.com/office/powerpoint/2010/main" val="37670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083246" y="3123406"/>
            <a:ext cx="7377186" cy="1097682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Voraussetzungen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1083246" y="4221088"/>
            <a:ext cx="7377186" cy="187220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302382" y="3733801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 dirty="0"/>
              <a:t> 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2987369" y="4347542"/>
            <a:ext cx="3366114" cy="430887"/>
          </a:xfrm>
          <a:prstGeom prst="rect">
            <a:avLst/>
          </a:prstGeom>
          <a:solidFill>
            <a:srgbClr val="FFCC66"/>
          </a:solidFill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Sozial-emotionaler Bereich</a:t>
            </a: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083246" y="1412776"/>
            <a:ext cx="7377186" cy="1710630"/>
          </a:xfrm>
          <a:prstGeom prst="triangle">
            <a:avLst>
              <a:gd name="adj" fmla="val 48292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DE" altLang="de-DE" sz="2000" dirty="0">
              <a:latin typeface="+mn-lt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3401076" y="3239040"/>
            <a:ext cx="2570448" cy="430887"/>
          </a:xfrm>
          <a:prstGeom prst="rect">
            <a:avLst/>
          </a:prstGeom>
          <a:solidFill>
            <a:srgbClr val="99FF99"/>
          </a:solidFill>
          <a:ln>
            <a:solidFill>
              <a:srgbClr val="CCFF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Motorischer Bereich</a:t>
            </a: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3508392" y="1983421"/>
            <a:ext cx="2323970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Kognitiver Bereich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763688" y="3742340"/>
            <a:ext cx="65527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 dirty="0">
                <a:latin typeface="+mn-lt"/>
              </a:rPr>
              <a:t>Feinmotorik, Grobmotorik, körperliche Belastbarkeit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670095" y="2469393"/>
            <a:ext cx="42530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800" i="1" dirty="0"/>
              <a:t>Sprache, Mengenerfassung, </a:t>
            </a:r>
            <a:r>
              <a:rPr lang="de-DE" i="1" dirty="0"/>
              <a:t>Wissen, Aufgabenverständnis, Denk-/Merkfähigkeit, </a:t>
            </a:r>
            <a:endParaRPr lang="de-DE" sz="1800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59633" y="478791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Ausdauer, Konzentration, Selbständigkeit, Motivation, Lernbereitschaft</a:t>
            </a:r>
            <a:r>
              <a:rPr lang="de-DE" sz="1800" i="1" dirty="0"/>
              <a:t>, Kritikfähigkeit, </a:t>
            </a:r>
            <a:r>
              <a:rPr lang="de-DE" i="1" dirty="0"/>
              <a:t>Sozialverhalten, emotionale Stabilität </a:t>
            </a:r>
            <a:r>
              <a:rPr lang="de-DE" sz="1800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67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60840" cy="936104"/>
          </a:xfrm>
          <a:solidFill>
            <a:srgbClr val="FFCC6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sz="3600" dirty="0">
                <a:solidFill>
                  <a:srgbClr val="0070C0"/>
                </a:solidFill>
              </a:rPr>
              <a:t>Sozial-/emotionale Voraussetzungen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4040188" cy="546075"/>
          </a:xfrm>
        </p:spPr>
        <p:txBody>
          <a:bodyPr/>
          <a:lstStyle/>
          <a:p>
            <a:r>
              <a:rPr lang="de-DE" dirty="0"/>
              <a:t>Mein Kind 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176464" cy="4176464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freut sich auf die Schule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sich längere Zeit konzentrieren und beschäftigen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mit Misserfolgen umgehen 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zuhören (versteht Aufgaben)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auch etwas alleine erledigen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Bedürfnisse zurückstellen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sich in eine Gruppe einfügen  und Kontakt aufnehmen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Umgangs-/ Gesprächsregeln einhalten</a:t>
            </a:r>
          </a:p>
          <a:p>
            <a:pPr marL="457200" indent="-457200">
              <a:spcBef>
                <a:spcPct val="0"/>
              </a:spcBef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2000" y="1631533"/>
            <a:ext cx="4041775" cy="501323"/>
          </a:xfrm>
        </p:spPr>
        <p:txBody>
          <a:bodyPr>
            <a:normAutofit fontScale="92500"/>
          </a:bodyPr>
          <a:lstStyle/>
          <a:p>
            <a:r>
              <a:rPr lang="de-DE" dirty="0"/>
              <a:t>Wie kann ich mein Kind fördern…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2000" y="2276872"/>
            <a:ext cx="4320480" cy="4320480"/>
          </a:xfrm>
        </p:spPr>
        <p:txBody>
          <a:bodyPr>
            <a:normAutofit/>
          </a:bodyPr>
          <a:lstStyle/>
          <a:p>
            <a:r>
              <a:rPr lang="de-DE" sz="2000" b="1" dirty="0"/>
              <a:t>3 Z</a:t>
            </a:r>
            <a:r>
              <a:rPr lang="de-DE" sz="2000" dirty="0"/>
              <a:t>: </a:t>
            </a:r>
            <a:r>
              <a:rPr lang="de-DE" sz="2000" b="1" dirty="0"/>
              <a:t>Z</a:t>
            </a:r>
            <a:r>
              <a:rPr lang="de-DE" sz="2000" dirty="0"/>
              <a:t>eit, </a:t>
            </a:r>
            <a:r>
              <a:rPr lang="de-DE" sz="2000" b="1" dirty="0"/>
              <a:t>Z</a:t>
            </a:r>
            <a:r>
              <a:rPr lang="de-DE" sz="2000" dirty="0"/>
              <a:t>uwendung, </a:t>
            </a:r>
            <a:r>
              <a:rPr lang="de-DE" sz="2000" b="1" dirty="0"/>
              <a:t>Z</a:t>
            </a:r>
            <a:r>
              <a:rPr lang="de-DE" sz="2000" dirty="0"/>
              <a:t>utrauen </a:t>
            </a:r>
          </a:p>
          <a:p>
            <a:r>
              <a:rPr lang="de-DE" sz="2000" dirty="0"/>
              <a:t>positiv auf Schule einstimmen</a:t>
            </a:r>
          </a:p>
          <a:p>
            <a:r>
              <a:rPr lang="de-DE" sz="2000" dirty="0"/>
              <a:t>Spiele spielen (gewinnen/ verlieren, Spiele zu Ende spielen)</a:t>
            </a:r>
          </a:p>
          <a:p>
            <a:r>
              <a:rPr lang="de-DE" sz="2000" dirty="0"/>
              <a:t>vorlesen</a:t>
            </a:r>
          </a:p>
          <a:p>
            <a:r>
              <a:rPr lang="de-DE" sz="2000" dirty="0"/>
              <a:t>kleine Aufgaben übernehmen</a:t>
            </a:r>
            <a:br>
              <a:rPr lang="de-DE" sz="2000" dirty="0"/>
            </a:br>
            <a:r>
              <a:rPr lang="de-DE" sz="2000" dirty="0"/>
              <a:t>(Tisch decken, etwas einräumen…)</a:t>
            </a:r>
          </a:p>
          <a:p>
            <a:r>
              <a:rPr lang="de-DE" sz="2000" dirty="0"/>
              <a:t>aufräumen helfen</a:t>
            </a:r>
          </a:p>
          <a:p>
            <a:r>
              <a:rPr lang="de-DE" sz="2000" dirty="0"/>
              <a:t>Verhalten im Straßenverkehr einüben</a:t>
            </a:r>
          </a:p>
          <a:p>
            <a:r>
              <a:rPr lang="de-DE" sz="2000" dirty="0"/>
              <a:t>geregelter Tagesablauf, Rituale</a:t>
            </a:r>
          </a:p>
          <a:p>
            <a:r>
              <a:rPr lang="de-DE" sz="2000" dirty="0"/>
              <a:t>wenige, aber klare Regeln </a:t>
            </a:r>
          </a:p>
          <a:p>
            <a:endParaRPr lang="de-DE" sz="20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90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859216" cy="994122"/>
          </a:xfrm>
          <a:solidFill>
            <a:srgbClr val="CC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sz="3200" dirty="0">
                <a:solidFill>
                  <a:srgbClr val="0070C0"/>
                </a:solidFill>
              </a:rPr>
              <a:t>Motorische Voraussetzungen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/>
          <a:lstStyle/>
          <a:p>
            <a:r>
              <a:rPr lang="de-DE" dirty="0"/>
              <a:t>Mein Kind kann...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4040188" cy="4176464"/>
          </a:xfrm>
        </p:spPr>
        <p:txBody>
          <a:bodyPr>
            <a:normAutofit/>
          </a:bodyPr>
          <a:lstStyle/>
          <a:p>
            <a:r>
              <a:rPr lang="de-DE" sz="2200" dirty="0"/>
              <a:t>sich selbst an- und ausziehen</a:t>
            </a:r>
          </a:p>
          <a:p>
            <a:r>
              <a:rPr lang="de-DE" sz="2200" dirty="0"/>
              <a:t>alleine zur Toilette gehen/Händewaschen</a:t>
            </a:r>
          </a:p>
          <a:p>
            <a:r>
              <a:rPr lang="de-DE" sz="2200" dirty="0"/>
              <a:t>seinen Namen schreiben (Großbuchstaben) </a:t>
            </a:r>
          </a:p>
          <a:p>
            <a:r>
              <a:rPr lang="de-DE" sz="2200" dirty="0"/>
              <a:t>mit Stiften, Kleber und Schere umgehen</a:t>
            </a:r>
          </a:p>
          <a:p>
            <a:r>
              <a:rPr lang="de-DE" sz="2200" dirty="0"/>
              <a:t>den Stift richtig halten</a:t>
            </a:r>
            <a:br>
              <a:rPr lang="de-DE" sz="2200" dirty="0"/>
            </a:br>
            <a:r>
              <a:rPr lang="de-DE" sz="2200" dirty="0"/>
              <a:t>(Zweifingergriff + Mittelfinger stützt)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6015" y="1711929"/>
            <a:ext cx="3970785" cy="492935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Wie kann ich mein Kind fördern 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35394" y="2276872"/>
            <a:ext cx="4498975" cy="3951288"/>
          </a:xfrm>
        </p:spPr>
        <p:txBody>
          <a:bodyPr/>
          <a:lstStyle/>
          <a:p>
            <a:r>
              <a:rPr lang="de-DE" sz="2200" dirty="0"/>
              <a:t>Schuhe binden</a:t>
            </a:r>
          </a:p>
          <a:p>
            <a:r>
              <a:rPr lang="de-DE" sz="2200" dirty="0"/>
              <a:t>Fahrrad/Roller … fahren</a:t>
            </a:r>
          </a:p>
          <a:p>
            <a:r>
              <a:rPr lang="de-DE" sz="2200" dirty="0"/>
              <a:t>Seilspringen</a:t>
            </a:r>
          </a:p>
          <a:p>
            <a:r>
              <a:rPr lang="de-DE" sz="2200" dirty="0"/>
              <a:t>balancieren</a:t>
            </a:r>
          </a:p>
          <a:p>
            <a:r>
              <a:rPr lang="de-DE" sz="2200" dirty="0"/>
              <a:t>basteln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i="1" dirty="0"/>
              <a:t>malen, kleben, schneiden</a:t>
            </a:r>
            <a:r>
              <a:rPr lang="de-DE" sz="2200" dirty="0"/>
              <a:t>)</a:t>
            </a:r>
          </a:p>
          <a:p>
            <a:r>
              <a:rPr lang="de-DE" sz="2200" dirty="0"/>
              <a:t>Geschicklichkeitsspiele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i="1" dirty="0"/>
              <a:t>Mikado, Packesel</a:t>
            </a:r>
            <a:r>
              <a:rPr lang="de-DE" sz="2200" dirty="0"/>
              <a:t>)</a:t>
            </a:r>
          </a:p>
          <a:p>
            <a:r>
              <a:rPr lang="de-DE" sz="2200" dirty="0"/>
              <a:t>Klatsch/Hüpfspiele</a:t>
            </a:r>
          </a:p>
          <a:p>
            <a:r>
              <a:rPr lang="de-DE" sz="2200" dirty="0"/>
              <a:t>Sportverein besuchen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0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725</Words>
  <Application>Microsoft Office PowerPoint</Application>
  <PresentationFormat>Bildschirmpräsentation (4:3)</PresentationFormat>
  <Paragraphs>200</Paragraphs>
  <Slides>16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ＭＳ Ｐゴシック</vt:lpstr>
      <vt:lpstr>ABeeZee</vt:lpstr>
      <vt:lpstr>Arial</vt:lpstr>
      <vt:lpstr>Calibri</vt:lpstr>
      <vt:lpstr>Verdana</vt:lpstr>
      <vt:lpstr>Wingdings</vt:lpstr>
      <vt:lpstr>Wingdings 2</vt:lpstr>
      <vt:lpstr>Wingdings 3</vt:lpstr>
      <vt:lpstr>Deimos</vt:lpstr>
      <vt:lpstr>Grundschule Burgrieden</vt:lpstr>
      <vt:lpstr>Themen  </vt:lpstr>
      <vt:lpstr>Kooperation Kindergarten - Schule</vt:lpstr>
      <vt:lpstr>Kooperationskalender / Termine</vt:lpstr>
      <vt:lpstr>Schulpflicht / vorzeitige Einschulung</vt:lpstr>
      <vt:lpstr>Rückstellung/Grundschulförderklasse/ sonderpädagogisches Bildungsangebot</vt:lpstr>
      <vt:lpstr>Voraussetzungen</vt:lpstr>
      <vt:lpstr>Damit der Start gut gelingt  Sozial-/emotionale Voraussetzungen </vt:lpstr>
      <vt:lpstr>Damit der Start gut gelingt  Motorische Voraussetzungen</vt:lpstr>
      <vt:lpstr>Damit der Start gut gelingt Kognitive Voraussetzungen</vt:lpstr>
      <vt:lpstr>Das sollten Sie beachten: </vt:lpstr>
      <vt:lpstr>Betreuungs-/Ganztagesangebot</vt:lpstr>
      <vt:lpstr>Schulanmeldung</vt:lpstr>
      <vt:lpstr>Schuladresse</vt:lpstr>
      <vt:lpstr>Gedanken zum Schluss</vt:lpstr>
      <vt:lpstr>Fragen ? ?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C.Glück</dc:creator>
  <cp:lastModifiedBy>Oliver Gutekunst</cp:lastModifiedBy>
  <cp:revision>79</cp:revision>
  <cp:lastPrinted>2019-01-17T17:10:03Z</cp:lastPrinted>
  <dcterms:created xsi:type="dcterms:W3CDTF">2018-12-27T18:59:24Z</dcterms:created>
  <dcterms:modified xsi:type="dcterms:W3CDTF">2021-03-04T11:42:29Z</dcterms:modified>
</cp:coreProperties>
</file>